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10691800" cx="7559675"/>
  <p:notesSz cx="6858000" cy="9144000"/>
  <p:embeddedFontLst>
    <p:embeddedFont>
      <p:font typeface="Open Sans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367">
          <p15:clr>
            <a:srgbClr val="000000"/>
          </p15:clr>
        </p15:guide>
        <p15:guide id="2" pos="2381">
          <p15:clr>
            <a:srgbClr val="000000"/>
          </p15:clr>
        </p15:guide>
      </p15:sldGuideLst>
    </p:ext>
    <p:ext uri="GoogleSlidesCustomDataVersion2">
      <go:slidesCustomData xmlns:go="http://customooxmlschemas.google.com/" r:id="rId26" roundtripDataSignature="AMtx7midBHfXTNJIqVBwpJi7GxwQ/uTuu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367" orient="horz"/>
        <p:guide pos="2381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OpenSans-regular.fntdata"/><Relationship Id="rId21" Type="http://schemas.openxmlformats.org/officeDocument/2006/relationships/slide" Target="slides/slide16.xml"/><Relationship Id="rId24" Type="http://schemas.openxmlformats.org/officeDocument/2006/relationships/font" Target="fonts/OpenSans-italic.fntdata"/><Relationship Id="rId23" Type="http://schemas.openxmlformats.org/officeDocument/2006/relationships/font" Target="fonts/OpenSans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customschemas.google.com/relationships/presentationmetadata" Target="metadata"/><Relationship Id="rId25" Type="http://schemas.openxmlformats.org/officeDocument/2006/relationships/font" Target="fonts/OpenSans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f81126334d_0_84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3" name="Google Shape;213;gf81126334d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f81126334d_0_117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7" name="Google Shape;227;gf81126334d_0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f81126334d_0_141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1" name="Google Shape;241;gf81126334d_0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f7f8b365c8_1_142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8" name="Google Shape;258;gf7f8b365c8_1_1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2fe9d51c04f_0_0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5" name="Google Shape;275;g2fe9d51c04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2fe9d51c04f_0_14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0" name="Google Shape;290;g2fe9d51c04f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11523b8fdf7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07" name="Google Shape;307;g11523b8fdf7_1_0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f8a48c4d7a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3" name="Google Shape;93;gf8a48c4d7a_0_21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f7f8b365c8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1" name="Google Shape;101;gf7f8b365c8_2_0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f8a48c4d7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2" name="Google Shape;122;gf8a48c4d7a_0_0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f81126334d_0_6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gf81126334d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f81126334d_0_23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0" name="Google Shape;150;gf81126334d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f81126334d_0_42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4" name="Google Shape;164;gf81126334d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f7f8b365c8_1_23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9" name="Google Shape;179;gf7f8b365c8_1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f81126334d_0_64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6" name="Google Shape;196;gf81126334d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ctrTitle"/>
          </p:nvPr>
        </p:nvSpPr>
        <p:spPr>
          <a:xfrm>
            <a:off x="945000" y="1749826"/>
            <a:ext cx="5670000" cy="3722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" type="subTitle"/>
          </p:nvPr>
        </p:nvSpPr>
        <p:spPr>
          <a:xfrm>
            <a:off x="945000" y="5615776"/>
            <a:ext cx="5670000" cy="258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3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1" type="body"/>
          </p:nvPr>
        </p:nvSpPr>
        <p:spPr>
          <a:xfrm rot="5400000">
            <a:off x="388050" y="2977950"/>
            <a:ext cx="6783900" cy="65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2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2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type="title"/>
          </p:nvPr>
        </p:nvSpPr>
        <p:spPr>
          <a:xfrm rot="5400000">
            <a:off x="1694700" y="4284600"/>
            <a:ext cx="9060900" cy="163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" type="body"/>
          </p:nvPr>
        </p:nvSpPr>
        <p:spPr>
          <a:xfrm rot="5400000">
            <a:off x="-1612725" y="2701800"/>
            <a:ext cx="9060900" cy="47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519750" y="2846250"/>
            <a:ext cx="65205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515813" y="2665576"/>
            <a:ext cx="6520500" cy="444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515813" y="7155226"/>
            <a:ext cx="6520500" cy="23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519750" y="2846250"/>
            <a:ext cx="32130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3827250" y="2846250"/>
            <a:ext cx="32130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title"/>
          </p:nvPr>
        </p:nvSpPr>
        <p:spPr>
          <a:xfrm>
            <a:off x="520735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" type="body"/>
          </p:nvPr>
        </p:nvSpPr>
        <p:spPr>
          <a:xfrm>
            <a:off x="520735" y="2621026"/>
            <a:ext cx="3198300" cy="1284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7"/>
          <p:cNvSpPr txBox="1"/>
          <p:nvPr>
            <p:ph idx="2" type="body"/>
          </p:nvPr>
        </p:nvSpPr>
        <p:spPr>
          <a:xfrm>
            <a:off x="520735" y="3905550"/>
            <a:ext cx="3198300" cy="57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3" type="body"/>
          </p:nvPr>
        </p:nvSpPr>
        <p:spPr>
          <a:xfrm>
            <a:off x="3827250" y="2621026"/>
            <a:ext cx="3213900" cy="1284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7"/>
          <p:cNvSpPr txBox="1"/>
          <p:nvPr>
            <p:ph idx="4" type="body"/>
          </p:nvPr>
        </p:nvSpPr>
        <p:spPr>
          <a:xfrm>
            <a:off x="3827250" y="3905550"/>
            <a:ext cx="3213900" cy="57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title"/>
          </p:nvPr>
        </p:nvSpPr>
        <p:spPr>
          <a:xfrm>
            <a:off x="520735" y="712800"/>
            <a:ext cx="2438400" cy="2494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1" type="body"/>
          </p:nvPr>
        </p:nvSpPr>
        <p:spPr>
          <a:xfrm>
            <a:off x="3213985" y="1539450"/>
            <a:ext cx="3827100" cy="75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0"/>
          <p:cNvSpPr txBox="1"/>
          <p:nvPr>
            <p:ph idx="2" type="body"/>
          </p:nvPr>
        </p:nvSpPr>
        <p:spPr>
          <a:xfrm>
            <a:off x="520735" y="3207600"/>
            <a:ext cx="2438400" cy="5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0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/>
          <p:nvPr>
            <p:ph type="title"/>
          </p:nvPr>
        </p:nvSpPr>
        <p:spPr>
          <a:xfrm>
            <a:off x="520735" y="712800"/>
            <a:ext cx="2438400" cy="2494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/>
          <p:nvPr>
            <p:ph idx="2" type="pic"/>
          </p:nvPr>
        </p:nvSpPr>
        <p:spPr>
          <a:xfrm>
            <a:off x="3213985" y="1539450"/>
            <a:ext cx="3827100" cy="75981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520735" y="3207600"/>
            <a:ext cx="2438400" cy="5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1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1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519750" y="2846250"/>
            <a:ext cx="65205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6.png"/><Relationship Id="rId5" Type="http://schemas.openxmlformats.org/officeDocument/2006/relationships/image" Target="../media/image1.png"/><Relationship Id="rId6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5" Type="http://schemas.openxmlformats.org/officeDocument/2006/relationships/hyperlink" Target="https://tinyurl.com/openedrec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5" Type="http://schemas.openxmlformats.org/officeDocument/2006/relationships/hyperlink" Target="https://tinyurl.com/openedrec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5" Type="http://schemas.openxmlformats.org/officeDocument/2006/relationships/hyperlink" Target="https://tinyurl.com/openedrec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5" Type="http://schemas.openxmlformats.org/officeDocument/2006/relationships/hyperlink" Target="https://tinyurl.com/openedrec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png"/><Relationship Id="rId4" Type="http://schemas.openxmlformats.org/officeDocument/2006/relationships/hyperlink" Target="https://tinyurl.com/openedrec" TargetMode="External"/><Relationship Id="rId5" Type="http://schemas.openxmlformats.org/officeDocument/2006/relationships/image" Target="../media/image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5" Type="http://schemas.openxmlformats.org/officeDocument/2006/relationships/hyperlink" Target="https://tinyurl.com/openedrec" TargetMode="Externa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.png"/><Relationship Id="rId4" Type="http://schemas.openxmlformats.org/officeDocument/2006/relationships/image" Target="../media/image6.png"/><Relationship Id="rId11" Type="http://schemas.openxmlformats.org/officeDocument/2006/relationships/hyperlink" Target="https://creativecommons.org/licenses/by/4.0/" TargetMode="External"/><Relationship Id="rId10" Type="http://schemas.openxmlformats.org/officeDocument/2006/relationships/hyperlink" Target="https://sparceurope.org/what-we-do/open-education/europeannetwork-openeducation-librarians/" TargetMode="External"/><Relationship Id="rId12" Type="http://schemas.openxmlformats.org/officeDocument/2006/relationships/hyperlink" Target="https://creativecommons.org/licenses/by/4.0/" TargetMode="External"/><Relationship Id="rId9" Type="http://schemas.openxmlformats.org/officeDocument/2006/relationships/hyperlink" Target="https://sparceurope.org/" TargetMode="External"/><Relationship Id="rId5" Type="http://schemas.openxmlformats.org/officeDocument/2006/relationships/image" Target="../media/image1.png"/><Relationship Id="rId6" Type="http://schemas.openxmlformats.org/officeDocument/2006/relationships/image" Target="../media/image5.png"/><Relationship Id="rId7" Type="http://schemas.openxmlformats.org/officeDocument/2006/relationships/hyperlink" Target="https://doi.org/10.5281/zenodo.5568482" TargetMode="External"/><Relationship Id="rId8" Type="http://schemas.openxmlformats.org/officeDocument/2006/relationships/hyperlink" Target="https://sparceurope.org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zenodo.org/record/5906818" TargetMode="External"/><Relationship Id="rId4" Type="http://schemas.openxmlformats.org/officeDocument/2006/relationships/hyperlink" Target="https://doi.org/10.5281/zenodo.5568482" TargetMode="External"/><Relationship Id="rId5" Type="http://schemas.openxmlformats.org/officeDocument/2006/relationships/hyperlink" Target="https://sparceurope.org/" TargetMode="External"/><Relationship Id="rId6" Type="http://schemas.openxmlformats.org/officeDocument/2006/relationships/hyperlink" Target="https://sparceurope.org/" TargetMode="External"/><Relationship Id="rId7" Type="http://schemas.openxmlformats.org/officeDocument/2006/relationships/hyperlink" Target="https://creativecommons.org/licenses/by/4.0/" TargetMode="External"/><Relationship Id="rId8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5" Type="http://schemas.openxmlformats.org/officeDocument/2006/relationships/hyperlink" Target="https://zenodo.org/doi/10.5281/zenodo.5568482" TargetMode="External"/><Relationship Id="rId6" Type="http://schemas.openxmlformats.org/officeDocument/2006/relationships/hyperlink" Target="https://sparceurope.org/" TargetMode="External"/><Relationship Id="rId7" Type="http://schemas.openxmlformats.org/officeDocument/2006/relationships/hyperlink" Target="https://creativecommons.org/licenses/by/4.0/" TargetMode="External"/><Relationship Id="rId8" Type="http://schemas.openxmlformats.org/officeDocument/2006/relationships/hyperlink" Target="https://tinyurl.com/openedrec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5" Type="http://schemas.openxmlformats.org/officeDocument/2006/relationships/hyperlink" Target="https://tinyurl.com/openedrec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5" Type="http://schemas.openxmlformats.org/officeDocument/2006/relationships/hyperlink" Target="https://tinyurl.com/openedrec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sdgs.un.org/goals/goal4" TargetMode="External"/><Relationship Id="rId4" Type="http://schemas.openxmlformats.org/officeDocument/2006/relationships/image" Target="../media/image5.png"/><Relationship Id="rId5" Type="http://schemas.openxmlformats.org/officeDocument/2006/relationships/image" Target="../media/image2.png"/><Relationship Id="rId6" Type="http://schemas.openxmlformats.org/officeDocument/2006/relationships/hyperlink" Target="https://tinyurl.com/openedrec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5" Type="http://schemas.openxmlformats.org/officeDocument/2006/relationships/hyperlink" Target="https://tinyurl.com/openedrec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5" Type="http://schemas.openxmlformats.org/officeDocument/2006/relationships/hyperlink" Target="https://tinyurl.com/openedrec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5" Type="http://schemas.openxmlformats.org/officeDocument/2006/relationships/hyperlink" Target="https://tinyurl.com/openedrec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304462"/>
            <a:ext cx="4651251" cy="3531075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1056640" y="1065775"/>
            <a:ext cx="3251199" cy="1477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ОСНОВЕ</a:t>
            </a:r>
            <a:endParaRPr b="0" i="0" sz="6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"/>
          <p:cNvSpPr txBox="1"/>
          <p:nvPr/>
        </p:nvSpPr>
        <p:spPr>
          <a:xfrm>
            <a:off x="553973" y="4408758"/>
            <a:ext cx="6418200" cy="160061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en-DE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ENOEL КОМПЛЕТ АЛАТКИ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7" name="Google Shape;87;p1"/>
          <p:cNvSpPr txBox="1"/>
          <p:nvPr/>
        </p:nvSpPr>
        <p:spPr>
          <a:xfrm>
            <a:off x="586334" y="6006100"/>
            <a:ext cx="6418200" cy="985057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en-DE" sz="2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Користите наше шаблоне у циљу заговарања отвореног образовања</a:t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8" name="Google Shape;88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02762" y="8287619"/>
            <a:ext cx="1751480" cy="985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088869" y="7204764"/>
            <a:ext cx="3379258" cy="98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98140" y="9578962"/>
            <a:ext cx="2363700" cy="8270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f81126334d_0_84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gf81126334d_0_84"/>
          <p:cNvSpPr/>
          <p:nvPr/>
        </p:nvSpPr>
        <p:spPr>
          <a:xfrm>
            <a:off x="182250" y="3907125"/>
            <a:ext cx="6239700" cy="5780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gf81126334d_0_84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gf81126334d_0_84"/>
          <p:cNvSpPr/>
          <p:nvPr/>
        </p:nvSpPr>
        <p:spPr>
          <a:xfrm>
            <a:off x="4718850" y="5612513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9" name="Google Shape;219;gf81126334d_0_8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gf81126334d_0_8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gf81126334d_0_84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ОСНОВЕ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Google Shape;222;gf81126334d_0_84"/>
          <p:cNvSpPr txBox="1"/>
          <p:nvPr/>
        </p:nvSpPr>
        <p:spPr>
          <a:xfrm>
            <a:off x="2357725" y="459425"/>
            <a:ext cx="46293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„Отворени образовни извори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су материјали за учење, подучавање и истраживање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 било ком формату и медију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су у јавном власништву или су под ауторским правима објављени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 отвореном лиценцом,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дозвољавају бесплатан приступ, поновну употребу, прилагођавање и прерасподјелу.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3" name="Google Shape;223;gf81126334d_0_84"/>
          <p:cNvSpPr txBox="1"/>
          <p:nvPr/>
        </p:nvSpPr>
        <p:spPr>
          <a:xfrm>
            <a:off x="356849" y="3983333"/>
            <a:ext cx="5821200" cy="57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DE" sz="1900" u="none" cap="none" strike="noStrike">
                <a:solidFill>
                  <a:srgbClr val="D8D8D8"/>
                </a:solidFill>
                <a:latin typeface="Open Sans"/>
                <a:ea typeface="Open Sans"/>
                <a:cs typeface="Open Sans"/>
                <a:sym typeface="Open Sans"/>
              </a:rPr>
              <a:t>Предности отвореног образовања (ОЕ) </a:t>
            </a:r>
            <a:endParaRPr b="1" i="0" sz="1900" u="none" cap="none" strike="noStrike">
              <a:solidFill>
                <a:srgbClr val="D8D8D8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DE" sz="18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за институције</a:t>
            </a:r>
            <a:endParaRPr b="1" i="0" sz="1800" u="none" cap="none" strike="noStrike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400" u="none" cap="none" strike="noStrike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Побољшајте економски аспект: </a:t>
            </a:r>
            <a:r>
              <a:rPr b="0" i="0" lang="en-DE" sz="1400" u="none" cap="none" strike="noStrike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су бесплатни, могу се одштампати, трајно похранити и лако ажурирати. Средства која би се иначе користила за куповину уџбеника могу се преусмјерити на технологију, унапређивање наставе или смањење дуга.</a:t>
            </a:r>
            <a:endParaRPr b="0" i="0" sz="1600" u="none" cap="none" strike="noStrike">
              <a:solidFill>
                <a:srgbClr val="F2F2F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Подржите развој факултета: </a:t>
            </a:r>
            <a:r>
              <a:rPr b="0" i="0" lang="en-DE" sz="1400" u="none" cap="none" strike="noStrike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олакшан приступ отвореним образовним изворима (OER) и њихова употреба, као и сарадња међуинституционалних чланова факултета, доприносе квалитету образовних материјала.</a:t>
            </a:r>
            <a:endParaRPr b="0" i="0" sz="1600" u="none" cap="none" strike="noStrike">
              <a:solidFill>
                <a:srgbClr val="F2F2F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400" u="none" cap="none" strike="noStrike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Искористите јавне инвестиције на најбољи начин: </a:t>
            </a:r>
            <a:r>
              <a:rPr b="0" i="0" lang="en-DE" sz="1400" u="none" cap="none" strike="noStrike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помоћу</a:t>
            </a:r>
            <a:r>
              <a:rPr b="1" i="0" lang="en-DE" sz="1400" u="none" cap="none" strike="noStrike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-DE" sz="1400" u="none" cap="none" strike="noStrike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средаства која долазе из јавног финансирања производе се јавна знања и дијеле између више институција, при чему се смањују додатни трошкови.</a:t>
            </a:r>
            <a:endParaRPr b="0" i="0" sz="1600" u="none" cap="none" strike="noStrike">
              <a:solidFill>
                <a:srgbClr val="F2F2F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400" u="none" cap="none" strike="noStrike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Подржите самопромовисање: </a:t>
            </a:r>
            <a:r>
              <a:rPr b="0" i="0" lang="en-DE" sz="1400" u="none" cap="none" strike="noStrike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слика о институцији може се умногоме поправити захваљујући дијељењу и поновној употреби квалитетних OER материјала.</a:t>
            </a:r>
            <a:endParaRPr b="0" i="0" sz="1600" u="none" cap="none" strike="noStrike">
              <a:solidFill>
                <a:srgbClr val="F2F2F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400" u="none" cap="none" strike="noStrike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Подржите међународну сарадњу: </a:t>
            </a:r>
            <a:r>
              <a:rPr b="0" i="0" lang="en-DE" sz="1400" u="none" cap="none" strike="noStrike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рад са отвореним образовним изворима (OER) повећава видљивост институције и путем активне сарадње са другим институцијама широм свијета подиже јој углед на међународном нивоу.</a:t>
            </a:r>
            <a:endParaRPr b="0" i="0" sz="1600" u="none" cap="none" strike="noStrike">
              <a:solidFill>
                <a:srgbClr val="F2F2F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4" name="Google Shape;224;gf81126334d_0_84"/>
          <p:cNvSpPr txBox="1"/>
          <p:nvPr/>
        </p:nvSpPr>
        <p:spPr>
          <a:xfrm>
            <a:off x="493200" y="229046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Из препорука које је дон</a:t>
            </a: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</a:t>
            </a: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 </a:t>
            </a: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UNESCO</a:t>
            </a: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о отвореним образовним изворима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f81126334d_0_117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gf81126334d_0_117"/>
          <p:cNvSpPr/>
          <p:nvPr/>
        </p:nvSpPr>
        <p:spPr>
          <a:xfrm>
            <a:off x="182250" y="3899650"/>
            <a:ext cx="6265200" cy="57942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gf81126334d_0_117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gf81126334d_0_117"/>
          <p:cNvSpPr/>
          <p:nvPr/>
        </p:nvSpPr>
        <p:spPr>
          <a:xfrm>
            <a:off x="4718850" y="5612513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3" name="Google Shape;233;gf81126334d_0_1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gf81126334d_0_1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gf81126334d_0_117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ОСНОВЕ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gf81126334d_0_117"/>
          <p:cNvSpPr txBox="1"/>
          <p:nvPr/>
        </p:nvSpPr>
        <p:spPr>
          <a:xfrm>
            <a:off x="2357725" y="459425"/>
            <a:ext cx="46293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„Отворени образовни извори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су материјали за учење, подучавање и истраживање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 било ком формату и медију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су у јавном власништву или су под ауторским правима објављени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 отвореном лиценцом,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дозвољавају бесплатан приступ, поновну употребу, прилагођавање и прерасподјелу.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7" name="Google Shape;237;gf81126334d_0_117"/>
          <p:cNvSpPr txBox="1"/>
          <p:nvPr/>
        </p:nvSpPr>
        <p:spPr>
          <a:xfrm>
            <a:off x="501325" y="4358625"/>
            <a:ext cx="5585100" cy="36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r>
              <a:rPr b="0" i="0" lang="en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DE" sz="1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18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i="0" lang="en-DE" sz="1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18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институције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600" u="none" cap="none" strike="noStrike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Олакшајте регрутовање:</a:t>
            </a:r>
            <a:endParaRPr b="0" i="0" sz="1200" u="none" cap="none" strike="noStrike">
              <a:solidFill>
                <a:srgbClr val="F2F2F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DE" sz="1600" u="none" cap="none" strike="noStrike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употреба отворених образовних извора (OER) повећава учешће у високом образовању тако што досеже до ванредних студената који доносе одлуке на основу квалитета понуђених образовних материјала.</a:t>
            </a:r>
            <a:endParaRPr b="0" i="0" sz="1200" u="none" cap="none" strike="noStrike">
              <a:solidFill>
                <a:srgbClr val="F2F2F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F2F2F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600" u="none" cap="none" strike="noStrike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Задржите дипломце:</a:t>
            </a:r>
            <a:endParaRPr b="0" i="0" sz="1200" u="none" cap="none" strike="noStrike">
              <a:solidFill>
                <a:srgbClr val="F2F2F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DE" sz="1600" u="none" cap="none" strike="noStrike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пружање квалитетних отворених образовних извора (OER) дипломцима помаже институцији да одржи активну везу са њима.</a:t>
            </a:r>
            <a:endParaRPr b="0" i="0" sz="1500" u="none" cap="none" strike="noStrike">
              <a:solidFill>
                <a:srgbClr val="F2F2F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8" name="Google Shape;238;gf81126334d_0_117"/>
          <p:cNvSpPr txBox="1"/>
          <p:nvPr/>
        </p:nvSpPr>
        <p:spPr>
          <a:xfrm>
            <a:off x="493200" y="229046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Из препорука које је дон</a:t>
            </a: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</a:t>
            </a: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 </a:t>
            </a: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UNESCO </a:t>
            </a: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 отвореним образовним изворима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f81126334d_0_141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gf81126334d_0_141"/>
          <p:cNvSpPr/>
          <p:nvPr/>
        </p:nvSpPr>
        <p:spPr>
          <a:xfrm>
            <a:off x="259500" y="3899650"/>
            <a:ext cx="7151100" cy="57942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gf81126334d_0_141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6" name="Google Shape;246;gf81126334d_0_1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gf81126334d_0_141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8" name="Google Shape;248;gf81126334d_0_1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gf81126334d_0_141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ОСНОВЕ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0" name="Google Shape;250;gf81126334d_0_14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gf81126334d_0_141"/>
          <p:cNvSpPr txBox="1"/>
          <p:nvPr/>
        </p:nvSpPr>
        <p:spPr>
          <a:xfrm>
            <a:off x="1762800" y="3975975"/>
            <a:ext cx="5375100" cy="6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r>
              <a:rPr b="0" i="0" lang="en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DE" sz="1800" u="none" cap="none" strike="noStrike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1800" u="none" cap="none" strike="noStrike">
              <a:solidFill>
                <a:srgbClr val="34C3E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за све</a:t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2" name="Google Shape;252;gf81126334d_0_141"/>
          <p:cNvSpPr txBox="1"/>
          <p:nvPr/>
        </p:nvSpPr>
        <p:spPr>
          <a:xfrm>
            <a:off x="2357725" y="459425"/>
            <a:ext cx="46293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„Отворени образовни извори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су материјали за учење, подучавање и истраживање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 било ком формату и медију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су у јавном власништву или су под ауторским правима објављени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 отвореном лиценцом,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дозвољавају бесплатан приступ, поновну употребу, прилагођавање и прерасподјелу.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3" name="Google Shape;253;gf81126334d_0_141"/>
          <p:cNvSpPr/>
          <p:nvPr/>
        </p:nvSpPr>
        <p:spPr>
          <a:xfrm>
            <a:off x="-11574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gf81126334d_0_141"/>
          <p:cNvSpPr txBox="1"/>
          <p:nvPr/>
        </p:nvSpPr>
        <p:spPr>
          <a:xfrm>
            <a:off x="1661800" y="4597600"/>
            <a:ext cx="5748600" cy="466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Откључајте информације: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знање се може дисеминирати нашироко тако што су отворени образовни извори преко лиценци доступни свакоме ко је заинтересован.</a:t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4993"/>
              </a:solidFill>
              <a:highlight>
                <a:srgbClr val="FF00FF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Пренесите знање: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образовни извори који су финансирани јавним средствима доступни су јавности за поновну употребу и дијељење.</a:t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4993"/>
              </a:solidFill>
              <a:highlight>
                <a:srgbClr val="FF00FF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Нека учење буде цјеложивотно: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бити у току и обезбиједити континуирано учење постало је приступачно свима, чиме је премошћен јаз између формалних и неформалних отворених могућности.</a:t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4993"/>
              </a:solidFill>
              <a:highlight>
                <a:srgbClr val="FF00FF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Повећајте једнакост: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бесплатни интернет извори олакшавају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приступ знању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истог квалитета свима, без обзира на друштвени и материјални статус.</a:t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4993"/>
              </a:solidFill>
              <a:highlight>
                <a:srgbClr val="FF00FF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Промовишите разноврсност и инклузивност: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материјали, који се лако дијеле и којима се приступа преко интернета, одличан су алат да се открију и упознају различита гледишта.</a:t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4993"/>
              </a:solidFill>
              <a:highlight>
                <a:srgbClr val="FF00FF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Њ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егујте грађанску науку: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знање може свако да створи, а доступност материјала олакшава људима да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континуирано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стичу знања.</a:t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gf81126334d_0_141"/>
          <p:cNvSpPr txBox="1"/>
          <p:nvPr/>
        </p:nvSpPr>
        <p:spPr>
          <a:xfrm>
            <a:off x="493200" y="229046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Из препорука које је дон</a:t>
            </a: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</a:t>
            </a: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 </a:t>
            </a: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UNESCO </a:t>
            </a: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о отвореним образовним изворима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f7f8b365c8_1_142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gf7f8b365c8_1_142"/>
          <p:cNvSpPr/>
          <p:nvPr/>
        </p:nvSpPr>
        <p:spPr>
          <a:xfrm>
            <a:off x="259500" y="3899650"/>
            <a:ext cx="7151100" cy="57942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gf7f8b365c8_1_142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3" name="Google Shape;263;gf7f8b365c8_1_1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gf7f8b365c8_1_142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5" name="Google Shape;265;gf7f8b365c8_1_1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gf7f8b365c8_1_142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ОСНОВЕ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7" name="Google Shape;267;gf7f8b365c8_1_1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gf7f8b365c8_1_142"/>
          <p:cNvSpPr txBox="1"/>
          <p:nvPr/>
        </p:nvSpPr>
        <p:spPr>
          <a:xfrm>
            <a:off x="1914075" y="4129400"/>
            <a:ext cx="4920600" cy="6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r>
              <a:rPr b="0" i="0" lang="en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DE" sz="1800" u="none" cap="none" strike="noStrike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1800" u="none" cap="none" strike="noStrike">
              <a:solidFill>
                <a:srgbClr val="34C3E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i="0" lang="en-DE" sz="1800" u="none" cap="none" strike="noStrike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све </a:t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9" name="Google Shape;269;gf7f8b365c8_1_142"/>
          <p:cNvSpPr txBox="1"/>
          <p:nvPr/>
        </p:nvSpPr>
        <p:spPr>
          <a:xfrm>
            <a:off x="1892725" y="4986900"/>
            <a:ext cx="4920600" cy="382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Унаприједите квалитет: 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свако може да допринесе унапређењу квалитета отворених образовних извора (OER) тако што ће поставити питање о ономе што му је нејасно; немати приступ значи немати питање, ако нема питања значи нема ни недоумица, а ако нема недоумица, значи да нема побољшања.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Проширите границе: 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изузетан су начин да се размијене знања изван граница јер се оно што заиста функционише на локалном нивоу може прилагодити.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0" name="Google Shape;270;gf7f8b365c8_1_142"/>
          <p:cNvSpPr txBox="1"/>
          <p:nvPr/>
        </p:nvSpPr>
        <p:spPr>
          <a:xfrm>
            <a:off x="2357725" y="459425"/>
            <a:ext cx="46293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„Отворени образовни извори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су материјали за учење, подучавање и истраживање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 било ком формату и медију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су у јавном власништву или су под ауторским правима објављени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 отвореном лиценцом,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дозвољавају бесплатан приступ, поновну употребу, прилагођавање и прерасподјелу.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1" name="Google Shape;271;gf7f8b365c8_1_142"/>
          <p:cNvSpPr/>
          <p:nvPr/>
        </p:nvSpPr>
        <p:spPr>
          <a:xfrm>
            <a:off x="-11316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gf7f8b365c8_1_142"/>
          <p:cNvSpPr txBox="1"/>
          <p:nvPr/>
        </p:nvSpPr>
        <p:spPr>
          <a:xfrm>
            <a:off x="493200" y="229046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Из препорука које је дон</a:t>
            </a: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</a:t>
            </a: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 </a:t>
            </a: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UNESCO </a:t>
            </a: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о отвореним образовним изворима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2fe9d51c04f_0_0"/>
          <p:cNvSpPr/>
          <p:nvPr/>
        </p:nvSpPr>
        <p:spPr>
          <a:xfrm>
            <a:off x="152989" y="152400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g2fe9d51c04f_0_0"/>
          <p:cNvSpPr/>
          <p:nvPr/>
        </p:nvSpPr>
        <p:spPr>
          <a:xfrm>
            <a:off x="182325" y="3879850"/>
            <a:ext cx="7228200" cy="5858400"/>
          </a:xfrm>
          <a:prstGeom prst="rect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g2fe9d51c04f_0_0"/>
          <p:cNvSpPr/>
          <p:nvPr/>
        </p:nvSpPr>
        <p:spPr>
          <a:xfrm>
            <a:off x="2412525" y="2524050"/>
            <a:ext cx="2767800" cy="2672400"/>
          </a:xfrm>
          <a:prstGeom prst="ellipse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g2fe9d51c04f_0_0"/>
          <p:cNvSpPr/>
          <p:nvPr/>
        </p:nvSpPr>
        <p:spPr>
          <a:xfrm>
            <a:off x="-12840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1" name="Google Shape;281;g2fe9d51c04f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g2fe9d51c04f_0_0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ОСНОВЕ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" name="Google Shape;283;g2fe9d51c04f_0_0"/>
          <p:cNvSpPr txBox="1"/>
          <p:nvPr/>
        </p:nvSpPr>
        <p:spPr>
          <a:xfrm>
            <a:off x="484775" y="2225234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Из препорука које је дон</a:t>
            </a: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</a:t>
            </a: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  </a:t>
            </a: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UNESCO </a:t>
            </a: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о отвореним образовним изворима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4" name="Google Shape;284;g2fe9d51c04f_0_0"/>
          <p:cNvSpPr txBox="1"/>
          <p:nvPr/>
        </p:nvSpPr>
        <p:spPr>
          <a:xfrm>
            <a:off x="1613180" y="3914073"/>
            <a:ext cx="56253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Погодности отвореног образовања (ОЕ) </a:t>
            </a:r>
            <a:endParaRPr b="1" i="0" sz="1800" u="none" cap="none" strike="noStrik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i="0" lang="en-DE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библиотекаре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85" name="Google Shape;285;g2fe9d51c04f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g2fe9d51c04f_0_0"/>
          <p:cNvSpPr txBox="1"/>
          <p:nvPr/>
        </p:nvSpPr>
        <p:spPr>
          <a:xfrm>
            <a:off x="1526075" y="4586200"/>
            <a:ext cx="5799600" cy="50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-DE" sz="1500" u="none" cap="none" strike="noStrike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Подржите професионални развој: </a:t>
            </a:r>
            <a:r>
              <a:rPr b="0" i="0" lang="en-DE" sz="1500" u="none" cap="none" strike="noStrike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укључивање у отворене образовне изворе и отворено образовање на библиотечком, институционалном, националном или међународном нивоу може бити прилика за професионални развој.</a:t>
            </a:r>
            <a:endParaRPr b="0" i="0" sz="1500" u="none" cap="none" strike="noStrike">
              <a:solidFill>
                <a:srgbClr val="2F549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-DE" sz="1500" u="none" cap="none" strike="noStrike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Уважени партнери: </a:t>
            </a:r>
            <a:r>
              <a:rPr b="0" i="0" lang="en-DE" sz="1500" u="none" cap="none" strike="noStrike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захваљујући стручности у отвореној настави и отвореним лиценцама, едукатори и истраживачи препознају библиотекаре као поуздане партнере.</a:t>
            </a:r>
            <a:endParaRPr b="0" i="0" sz="1500" u="none" cap="none" strike="noStrike">
              <a:solidFill>
                <a:srgbClr val="2F549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-DE" sz="1500" u="none" cap="none" strike="noStrike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Развијајте синергију са отвореном науком: </a:t>
            </a:r>
            <a:r>
              <a:rPr b="0" i="0" lang="en-DE" sz="1500" u="none" cap="none" strike="noStrike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отворена наука и отворено образовање често су раздвојени, а знање је у рукама различитих стручњака. Библиотекари их могу повезати.</a:t>
            </a:r>
            <a:endParaRPr b="0" i="0" sz="1500" u="none" cap="none" strike="noStrike">
              <a:solidFill>
                <a:srgbClr val="2F549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-DE" sz="1500" u="none" cap="none" strike="noStrike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Промовишите сарадњу и размјену знања: </a:t>
            </a:r>
            <a:r>
              <a:rPr b="0" i="0" lang="en-DE" sz="1500" u="none" cap="none" strike="noStrike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библиотекари су основна потпора сарадње, чиме истовремено проширују своје стручне мреже.</a:t>
            </a:r>
            <a:endParaRPr b="0" i="0" sz="1500" u="none" cap="none" strike="noStrike">
              <a:solidFill>
                <a:srgbClr val="2F549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-DE" sz="1500" u="none" cap="none" strike="noStrike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Смањите трошкове: </a:t>
            </a:r>
            <a:r>
              <a:rPr b="0" i="0" lang="en-DE" sz="1500" u="none" cap="none" strike="noStrike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штедите буџет библиотеке на куповини скупих и рестриктивних лиценци за комерцијалне публикације, као и упућивањем професора и студената на отворене образовне изворе.</a:t>
            </a:r>
            <a:endParaRPr b="0" i="0" sz="1500" u="none" cap="none" strike="noStrike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g2fe9d51c04f_0_0"/>
          <p:cNvSpPr txBox="1"/>
          <p:nvPr/>
        </p:nvSpPr>
        <p:spPr>
          <a:xfrm>
            <a:off x="2357725" y="459425"/>
            <a:ext cx="46293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„Отворени образовни извори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су материјали за учење, подучавање и истраживање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 било ком формату и медију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су у јавном власништву или су под ауторским правима објављени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 отвореном лиценцом,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дозвољавају бесплатан приступ, поновну употребу, прилагођавање и прерасподјелу.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2fe9d51c04f_0_14"/>
          <p:cNvSpPr/>
          <p:nvPr/>
        </p:nvSpPr>
        <p:spPr>
          <a:xfrm>
            <a:off x="179075" y="3891426"/>
            <a:ext cx="7228200" cy="5796000"/>
          </a:xfrm>
          <a:prstGeom prst="rect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g2fe9d51c04f_0_14"/>
          <p:cNvSpPr/>
          <p:nvPr/>
        </p:nvSpPr>
        <p:spPr>
          <a:xfrm>
            <a:off x="2412525" y="2524050"/>
            <a:ext cx="2767800" cy="2672400"/>
          </a:xfrm>
          <a:prstGeom prst="ellipse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g2fe9d51c04f_0_14"/>
          <p:cNvSpPr/>
          <p:nvPr/>
        </p:nvSpPr>
        <p:spPr>
          <a:xfrm>
            <a:off x="-12840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5" name="Google Shape;295;g2fe9d51c04f_0_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g2fe9d51c04f_0_14"/>
          <p:cNvSpPr/>
          <p:nvPr/>
        </p:nvSpPr>
        <p:spPr>
          <a:xfrm>
            <a:off x="152989" y="152400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g2fe9d51c04f_0_14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ОСНОВЕ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g2fe9d51c04f_0_14"/>
          <p:cNvSpPr/>
          <p:nvPr/>
        </p:nvSpPr>
        <p:spPr>
          <a:xfrm>
            <a:off x="2412525" y="2524050"/>
            <a:ext cx="2767800" cy="2672400"/>
          </a:xfrm>
          <a:prstGeom prst="ellipse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g2fe9d51c04f_0_14"/>
          <p:cNvSpPr txBox="1"/>
          <p:nvPr/>
        </p:nvSpPr>
        <p:spPr>
          <a:xfrm>
            <a:off x="1578100" y="3834975"/>
            <a:ext cx="55116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Погодности отвореног образовања (ОЕ)</a:t>
            </a:r>
            <a:endParaRPr b="1" i="0" sz="1800" u="none" cap="none" strike="noStrik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i="0" lang="en-DE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библиотекаре</a:t>
            </a:r>
            <a:endParaRPr b="1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00" name="Google Shape;300;g2fe9d51c04f_0_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Google Shape;301;g2fe9d51c04f_0_14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ОСНОВЕ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" name="Google Shape;302;g2fe9d51c04f_0_14"/>
          <p:cNvSpPr txBox="1"/>
          <p:nvPr/>
        </p:nvSpPr>
        <p:spPr>
          <a:xfrm>
            <a:off x="484775" y="2225234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Из препорука које је дон</a:t>
            </a: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</a:t>
            </a: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  </a:t>
            </a: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UNESCO </a:t>
            </a: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о отвореним образовним изворима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3" name="Google Shape;303;g2fe9d51c04f_0_14"/>
          <p:cNvSpPr txBox="1"/>
          <p:nvPr/>
        </p:nvSpPr>
        <p:spPr>
          <a:xfrm>
            <a:off x="2357725" y="459425"/>
            <a:ext cx="46293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„Отворени образовни извори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су материјали за учење, подучавање и истраживање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 било ком формату и медију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су у јавном власништву или су под ауторским правима објављени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 отвореном лиценцом,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дозвољавају бесплатан приступ, поновну употребу, прилагођавање и прерасподјелу.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4" name="Google Shape;304;g2fe9d51c04f_0_14"/>
          <p:cNvSpPr txBox="1"/>
          <p:nvPr/>
        </p:nvSpPr>
        <p:spPr>
          <a:xfrm>
            <a:off x="1587500" y="4540250"/>
            <a:ext cx="5793600" cy="51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DE" sz="1200" u="none" cap="none" strike="noStrike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Привуците нова лица у библиотечку струку: </a:t>
            </a:r>
            <a:r>
              <a:rPr b="0" i="0" lang="en-DE" sz="1200" u="none" cap="none" strike="noStrike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снажна веза између отвореног образовања и социјалне правде чини да библиотекарство буде привлачан позив за будуће стручњаке и нове нараштаје библиотекара.</a:t>
            </a:r>
            <a:endParaRPr b="0" i="0" sz="1200" u="none" cap="none" strike="noStrike">
              <a:solidFill>
                <a:srgbClr val="2F549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DE" sz="1200" u="none" cap="none" strike="noStrike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Стекните признатост: </a:t>
            </a:r>
            <a:r>
              <a:rPr b="0" i="0" lang="en-DE" sz="1200" u="none" cap="none" strike="noStrike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они који развијају отворене образовне изворе и омогућавају њихово коришћење завређују углед широм свијета јер заговарају отвореност и друге универзалне вриједности. Улога библиотекара-информатичара као онога ко се стара о образовним материјалима постаје још значајнија са примјеном отвореног образовања.</a:t>
            </a:r>
            <a:endParaRPr b="0" i="0" sz="1200" u="none" cap="none" strike="noStrike">
              <a:solidFill>
                <a:srgbClr val="2F549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DE" sz="1200" u="none" cap="none" strike="noStrike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Проширите утицај и досег: </a:t>
            </a:r>
            <a:r>
              <a:rPr b="0" i="0" lang="en-DE" sz="1200" u="none" cap="none" strike="noStrike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помозите да се повећа утицај библиотекара изван њихових институција.</a:t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Допринесите постизању циљева одрживог развоја: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помозите стварање конкретнијег и мјерљивијег доприноса у постизању циљева одрживог развоја.</a:t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Ускладите активности са стратегијом равноправности, разноликости и инклузије: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библиотекари користе отворено образовање као стратешко средство за унапређење циљева једнакости, разноликости и инклузије, осигуравајући да окружење за учење буде приступачно свима.</a:t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Подржите колеге и добијте њихову подршку: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библиотекари његују концепт цјеложивотног учења тако што пружају разноврсне образовне могућности његују међусобну подршку унутар својих заједница.</a:t>
            </a:r>
            <a:endParaRPr sz="1200">
              <a:solidFill>
                <a:srgbClr val="2F549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" name="Google Shape;309;g11523b8fdf7_1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304462"/>
            <a:ext cx="4651251" cy="3531075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g11523b8fdf7_1_0"/>
          <p:cNvSpPr txBox="1"/>
          <p:nvPr/>
        </p:nvSpPr>
        <p:spPr>
          <a:xfrm>
            <a:off x="1056640" y="1065775"/>
            <a:ext cx="32511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ОСНОВЕ</a:t>
            </a:r>
            <a:endParaRPr b="0" i="0" sz="6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1" name="Google Shape;311;g11523b8fdf7_1_0"/>
          <p:cNvSpPr txBox="1"/>
          <p:nvPr/>
        </p:nvSpPr>
        <p:spPr>
          <a:xfrm>
            <a:off x="519700" y="4112222"/>
            <a:ext cx="6418200" cy="160061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en-DE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ENOEL КОМПЛЕТ АЛАТКИ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12" name="Google Shape;312;g11523b8fdf7_1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02762" y="8287619"/>
            <a:ext cx="1751480" cy="985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g11523b8fdf7_1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088869" y="7204764"/>
            <a:ext cx="3379258" cy="98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4" name="Google Shape;314;g11523b8fdf7_1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98140" y="9578962"/>
            <a:ext cx="2363700" cy="827036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g11523b8fdf7_1_0"/>
          <p:cNvSpPr txBox="1"/>
          <p:nvPr/>
        </p:nvSpPr>
        <p:spPr>
          <a:xfrm>
            <a:off x="569400" y="5668975"/>
            <a:ext cx="6414000" cy="15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200" lIns="74200" spcFirstLastPara="1" rIns="74200" wrap="square" tIns="7420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217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lang="en-DE" sz="1000">
                <a:latin typeface="Open Sans"/>
                <a:ea typeface="Open Sans"/>
                <a:cs typeface="Open Sans"/>
                <a:sym typeface="Open Sans"/>
              </a:rPr>
              <a:t>Montenegrin Cyrillic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_OE Benefits – ENOEL Toolkit“ is an adaptation of „An ENOEL Toolkit“ (version 4) published as of September 2024 </a:t>
            </a:r>
            <a:r>
              <a:rPr b="0" i="0" lang="en-DE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here</a:t>
            </a:r>
            <a:r>
              <a:rPr b="0" i="0" lang="en-DE" sz="1000" u="none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(the „Original Work“), licensed by</a:t>
            </a:r>
            <a:r>
              <a:rPr b="0" i="0" lang="en-DE" sz="1000" u="none" cap="none" strike="noStrike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-DE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(curated by </a:t>
            </a:r>
            <a:r>
              <a:rPr b="0" i="0" lang="en-DE" sz="1000" u="sng" cap="none" strike="noStrike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 European Network of Open Education Librarians</a:t>
            </a:r>
            <a:r>
              <a:rPr b="0" i="0" lang="en-DE" sz="1000" u="none" cap="none" strike="noStrike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) 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under a </a:t>
            </a:r>
            <a:r>
              <a:rPr b="0" i="0" lang="en-DE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This adaptation is made and published by SPARC EUROPE (the „Adapter“) under a </a:t>
            </a:r>
            <a:r>
              <a:rPr b="0" i="0" lang="en-DE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The Adapter modified the Original Work in the following respects: translated the materials from English to </a:t>
            </a:r>
            <a:r>
              <a:rPr lang="en-DE" sz="1000">
                <a:latin typeface="Open Sans"/>
                <a:ea typeface="Open Sans"/>
                <a:cs typeface="Open Sans"/>
                <a:sym typeface="Open Sans"/>
              </a:rPr>
              <a:t>Montenegrin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15000"/>
              </a:lnSpc>
              <a:spcBef>
                <a:spcPts val="1217"/>
              </a:spcBef>
              <a:spcAft>
                <a:spcPts val="649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-DE" sz="1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Special thanks to Vjenceslava Ševaljević</a:t>
            </a:r>
            <a:r>
              <a:rPr lang="en-DE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DE" sz="1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for the Montenegrin Cyrillic translation. </a:t>
            </a:r>
            <a:endParaRPr b="0" i="0" sz="10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f8a48c4d7a_0_21"/>
          <p:cNvSpPr txBox="1"/>
          <p:nvPr/>
        </p:nvSpPr>
        <p:spPr>
          <a:xfrm>
            <a:off x="443400" y="1537475"/>
            <a:ext cx="6643200" cy="860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То је скуп алатки (слајдова, летака и картица) које је </a:t>
            </a:r>
            <a:r>
              <a:rPr b="0" i="0" lang="en-DE" sz="14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припремила Европска мрежа библиотекара отвореног образовања (European Network of Open Education Librarians – ENOEL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). Комплет алатки има циљ да поспи</a:t>
            </a:r>
            <a:r>
              <a:rPr lang="en-DE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</a:rPr>
              <a:t>ј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еши подизање св</a:t>
            </a:r>
            <a:r>
              <a:rPr lang="en-DE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</a:rPr>
              <a:t>иј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ести о важности отвореног образовања и да укаже на погодности које пружа студентима, професорима, институцијама, друштву и библиотекарима.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Овај комплет садржи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шаблоне летака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Можете користити шаблоне онакве какви јесу или их прилагодити како вам одговара.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Када користите шаблон,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преузмите ц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ијели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комплет или појединачни слајд који желите да користите и одштампајте.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Ако желите да прилагодите шаблон морате да: 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900"/>
              <a:buFont typeface="Open Sans"/>
              <a:buChar char="-"/>
            </a:pP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преузмете алат који желите да користите;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900"/>
              <a:buFont typeface="Open Sans"/>
              <a:buChar char="-"/>
            </a:pP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прилагодите га (додајте лого своје организације, или унесите било коју другу промјену коју сматрате неопходном);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900"/>
              <a:buFont typeface="Open Sans"/>
              <a:buChar char="-"/>
            </a:pP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прилагођена верзија треба да има б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иљ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ешку на којој пише: „Ово дјело је дериват [назив датотеке (на примјер,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Montenegrin Cyrillic_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2. OE Benefits – ENOEL leaflets)] [линк до оригиналног извора:</a:t>
            </a:r>
            <a:r>
              <a:rPr b="0" i="0" lang="en-DE" sz="1200" u="none" cap="none" strike="noStrike">
                <a:solidFill>
                  <a:srgbClr val="004993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https://doi.org/10.5281/zenodo.5568482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], од</a:t>
            </a:r>
            <a:r>
              <a:rPr b="0" i="0" lang="en-DE" sz="1200" u="none" cap="none" strike="noStrike">
                <a:solidFill>
                  <a:schemeClr val="dk1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-DE" sz="12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-DE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(ENOEL), </a:t>
            </a:r>
            <a:r>
              <a:rPr b="0" i="0" lang="en-DE" sz="12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r>
              <a:rPr b="0" i="0" lang="en-DE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.“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 наставку ћете наћи кратак опис о томе како је комплет организован и приједлоге за коришћење одређених слајдова.</a:t>
            </a:r>
            <a:b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Ово су само пр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ије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длози који ће вас усмјерити да изаберете алате и прилагодите их својим потребама.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Слајд 3 –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Даје примјер како се шаблон може прилагодити, укључујући постављање лога ваше организације и изјаве о ауторству.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Слајдови 4–15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– Приказују предности отвореног образовања (Open Education – OE) за пет различитих заинтересованих страна: студенте (жута позадина), професоре (наранџаста позадина), институције (тиркизна позадина), за све (бијела позадина) и за библиотекаре (плава позадина). Можете их користити за обраћање овим специфичним заинтересованим странама.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Почетни слајдови за сваку групу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(слајдови 4, 7, 10, 12, 14) приказују шта Европска мрежа библиотекара отвореног образовања (ENOEL) сматра најважнијом предношћу за сваку групу. </a:t>
            </a: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Преостали слајдови у свакој групи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наводе преостале предности (слајдови 5–6 су за студенте, 8–9 за професоре, 11 за институције, 13 за све, а 15 за библиотекаре).</a:t>
            </a:r>
            <a:endParaRPr b="0" i="0" sz="12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6" name="Google Shape;96;gf8a48c4d7a_0_2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569400" y="304481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gf8a48c4d7a_0_21"/>
          <p:cNvSpPr txBox="1"/>
          <p:nvPr/>
        </p:nvSpPr>
        <p:spPr>
          <a:xfrm>
            <a:off x="591700" y="404750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ОСНОВЕ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gf8a48c4d7a_0_21"/>
          <p:cNvSpPr txBox="1"/>
          <p:nvPr/>
        </p:nvSpPr>
        <p:spPr>
          <a:xfrm>
            <a:off x="2502650" y="304481"/>
            <a:ext cx="3520800" cy="12926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Представљамо вам комплет алатки за приказивање предности отвореног образовања!</a:t>
            </a:r>
            <a:endParaRPr b="0" i="0" sz="1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f7f8b365c8_2_0"/>
          <p:cNvSpPr/>
          <p:nvPr/>
        </p:nvSpPr>
        <p:spPr>
          <a:xfrm>
            <a:off x="15240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gf7f8b365c8_2_0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gf7f8b365c8_2_0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gf7f8b365c8_2_0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gf7f8b365c8_2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gf7f8b365c8_2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gf7f8b365c8_2_0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ОСНОВЕ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gf7f8b365c8_2_0"/>
          <p:cNvSpPr txBox="1"/>
          <p:nvPr/>
        </p:nvSpPr>
        <p:spPr>
          <a:xfrm>
            <a:off x="5773325" y="9997650"/>
            <a:ext cx="1518000" cy="400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your logo here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gf7f8b365c8_2_0"/>
          <p:cNvSpPr txBox="1"/>
          <p:nvPr/>
        </p:nvSpPr>
        <p:spPr>
          <a:xfrm>
            <a:off x="263400" y="2829575"/>
            <a:ext cx="22953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DE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This work is a derivative of “</a:t>
            </a:r>
            <a:r>
              <a:rPr lang="en-DE" sz="9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Montenegrin Cyrillic</a:t>
            </a:r>
            <a:r>
              <a:rPr b="0" i="0" lang="en-DE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_2. OE Benefits - ENOEL leaflets”,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DE" sz="9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https://zenodo.org/doi/10.5281/zenodo.5568482</a:t>
            </a:r>
            <a:r>
              <a:rPr b="0" i="0" lang="en-DE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 by </a:t>
            </a:r>
            <a:r>
              <a:rPr b="0" i="0" lang="en-DE" sz="9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6"/>
              </a:rPr>
              <a:t>SPARC EUROPE </a:t>
            </a:r>
            <a:r>
              <a:rPr b="0" i="0" lang="en-DE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(ENOEL) </a:t>
            </a:r>
            <a:r>
              <a:rPr b="0" i="0" lang="en-DE" sz="9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7"/>
              </a:rPr>
              <a:t>CC BY</a:t>
            </a:r>
            <a:endParaRPr b="0" i="0" sz="9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2" name="Google Shape;112;gf7f8b365c8_2_0"/>
          <p:cNvSpPr txBox="1"/>
          <p:nvPr/>
        </p:nvSpPr>
        <p:spPr>
          <a:xfrm>
            <a:off x="2357725" y="459425"/>
            <a:ext cx="46293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„Отворени образовни извори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су материјали за учење, подучавање и истраживање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 било ком формату и медију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су у јавном власништву или су под ауторским правима објављени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 отвореном лиценцом,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дозвољавају бесплатан приступ, поновну употребу, прилагођавање и прерасподJелу.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3" name="Google Shape;113;gf7f8b365c8_2_0"/>
          <p:cNvSpPr txBox="1"/>
          <p:nvPr/>
        </p:nvSpPr>
        <p:spPr>
          <a:xfrm>
            <a:off x="4996025" y="2610488"/>
            <a:ext cx="2295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ПРИМЈЕР ПРИЛАГОЂАВАЊА ВАШИМ ПОТРЕБАМА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gf7f8b365c8_2_0"/>
          <p:cNvSpPr txBox="1"/>
          <p:nvPr/>
        </p:nvSpPr>
        <p:spPr>
          <a:xfrm>
            <a:off x="2528550" y="3353475"/>
            <a:ext cx="3417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Додајте изјаву о ауторству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gf7f8b365c8_2_0"/>
          <p:cNvSpPr/>
          <p:nvPr/>
        </p:nvSpPr>
        <p:spPr>
          <a:xfrm>
            <a:off x="2558650" y="2959700"/>
            <a:ext cx="743700" cy="4002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gf7f8b365c8_2_0"/>
          <p:cNvSpPr/>
          <p:nvPr/>
        </p:nvSpPr>
        <p:spPr>
          <a:xfrm>
            <a:off x="6458675" y="8743625"/>
            <a:ext cx="446100" cy="8313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gf7f8b365c8_2_0"/>
          <p:cNvSpPr txBox="1"/>
          <p:nvPr/>
        </p:nvSpPr>
        <p:spPr>
          <a:xfrm>
            <a:off x="3370875" y="9637514"/>
            <a:ext cx="3417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Додајте лого ваше институције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gf7f8b365c8_2_0"/>
          <p:cNvSpPr txBox="1"/>
          <p:nvPr/>
        </p:nvSpPr>
        <p:spPr>
          <a:xfrm>
            <a:off x="493200" y="229046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Из препорука које је дон</a:t>
            </a: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</a:t>
            </a: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 </a:t>
            </a: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UNESCO</a:t>
            </a: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о отвореним образовним изворима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8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9" name="Google Shape;119;gf7f8b365c8_2_0"/>
          <p:cNvSpPr txBox="1"/>
          <p:nvPr/>
        </p:nvSpPr>
        <p:spPr>
          <a:xfrm>
            <a:off x="286800" y="4070700"/>
            <a:ext cx="5735400" cy="534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i="0" lang="en-DE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r>
              <a:rPr b="0" i="0" lang="en-DE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DE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1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i="0" lang="en-DE" sz="17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i="0" lang="en-DE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17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студенте</a:t>
            </a:r>
            <a:endParaRPr b="1" i="0" sz="1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Осигурајте трајни приступ: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студенти ће моћи да приступе изворима чак и након што заврше курс.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Подржите инклузију: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могу се прилагодити тако да одражавају профиле студената и њихове будуће потребе, одговарајући на различите нивое инклузије.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Промовишите разноврсност учења: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доступни су са сваког мјеста, било када, у више наврата (немојте потцјењивати вриједност понављања!) са разних уређаја и у разним форматима. OER подржава подешавања и за неформално и за мање формално учење.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Унаприједите цјеложивотно учење: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доступни су свима, свих узраста, кад год неко пожели да нешто научи или да се нечега подсјети.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Уштедите трошкове: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високе цијене могу навести студенте да користе старије верзије одређених публикација; са отвореним образовним изворима (OER) ово не представља проблем.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f8a48c4d7a_0_0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gf8a48c4d7a_0_0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gf8a48c4d7a_0_0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gf8a48c4d7a_0_0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8" name="Google Shape;128;gf8a48c4d7a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gf8a48c4d7a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gf8a48c4d7a_0_0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ОСНОВЕ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gf8a48c4d7a_0_0"/>
          <p:cNvSpPr txBox="1"/>
          <p:nvPr/>
        </p:nvSpPr>
        <p:spPr>
          <a:xfrm>
            <a:off x="2357725" y="459425"/>
            <a:ext cx="46293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„Отворени образовни извори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су материјали за учење, подучавање и истраживање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 било ком формату и медију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су у јавном власништву или су под ауторским правима објављени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 отвореном лиценцом,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дозвољавају бесплатан приступ, поновну употребу, прилагођавање и прерасподјелу.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2" name="Google Shape;132;gf8a48c4d7a_0_0"/>
          <p:cNvSpPr txBox="1"/>
          <p:nvPr/>
        </p:nvSpPr>
        <p:spPr>
          <a:xfrm>
            <a:off x="493200" y="229046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Из препорука које је дон</a:t>
            </a: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</a:t>
            </a: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 </a:t>
            </a: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UNESCO</a:t>
            </a: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о отвореним образовним изворима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3" name="Google Shape;133;gf8a48c4d7a_0_0"/>
          <p:cNvSpPr txBox="1"/>
          <p:nvPr/>
        </p:nvSpPr>
        <p:spPr>
          <a:xfrm>
            <a:off x="286800" y="4070700"/>
            <a:ext cx="5735400" cy="534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i="0" lang="en-DE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r>
              <a:rPr b="0" i="0" lang="en-DE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DE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1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i="0" lang="en-DE" sz="17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i="0" lang="en-DE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17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студенте</a:t>
            </a:r>
            <a:endParaRPr b="1" i="0" sz="1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Осигурајте трајни приступ: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студенти ће моћи да приступе изворима чак и након што заврше курс.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Подржите инклузију: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могу се прилагодити тако да одражавају профиле студената и њихове будуће потребе, одговарајући на различите нивое инклузије.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Промовишите разноврсност учења: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доступни су са сваког мјеста, било када, у више наврата (немојте потцјењивати вриједност понављања!) са разних уређаја и у разним форматима. OER подржава подешавања и за неформално и за мање формално учење.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Унаприједите цјеложивотно учење: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доступни су свима, свих узраста, кад год неко пожели да нешто научи или да се нечега подсјети.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Уштедите трошкове: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високе цијене могу навести студенте да користе старије верзије одређених публикација; са отвореним образовним изворима (OER) ово не представља проблем.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f81126334d_0_6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gf81126334d_0_6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gf81126334d_0_6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gf81126334d_0_6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2" name="Google Shape;142;gf81126334d_0_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gf81126334d_0_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gf81126334d_0_6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ОСНОВЕ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gf81126334d_0_6"/>
          <p:cNvSpPr txBox="1"/>
          <p:nvPr/>
        </p:nvSpPr>
        <p:spPr>
          <a:xfrm>
            <a:off x="493200" y="229046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Из препорука које је дон</a:t>
            </a: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</a:t>
            </a: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</a:t>
            </a: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UNESCO</a:t>
            </a: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о отвореним образовним изворима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6" name="Google Shape;146;gf81126334d_0_6"/>
          <p:cNvSpPr txBox="1"/>
          <p:nvPr/>
        </p:nvSpPr>
        <p:spPr>
          <a:xfrm>
            <a:off x="340800" y="3972200"/>
            <a:ext cx="5593200" cy="57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r>
              <a:rPr b="0" i="0" lang="en-DE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DE" sz="1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1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9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i="0" lang="en-DE" sz="1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19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студенте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Побољштајте прилике за учење: 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студенти који користе отворене образовне изворе пролазе исто или боље од оних који користе традиционалне материјале за учење.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Будите спремни: 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доступни су од самог почетка курсева, што значи да студенти могу одмах да их користе.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Побољшајте квалитет: 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омогућавају побољшање квалитета и стална ажурирања, заједно са брзом дисеминацијом, што осигурава да су информације у њима актуелне.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Наградите отворене праксе: 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студенти се могу сматрати дијелом уредничког тима и бити цијењени захваљујући своме раду и вјештинама.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7" name="Google Shape;147;gf81126334d_0_6"/>
          <p:cNvSpPr txBox="1"/>
          <p:nvPr/>
        </p:nvSpPr>
        <p:spPr>
          <a:xfrm>
            <a:off x="2357725" y="459425"/>
            <a:ext cx="46293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„Отворени образовни извори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су материјали за учење, подучавање и истраживање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 било ком формату и медију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су у јавном власништву или су под ауторским правима објављени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 отвореном лиценцом,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дозвољавају бесплатан приступ, поновну употребу, прилагођавање и прерасподјелу.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f81126334d_0_23"/>
          <p:cNvSpPr/>
          <p:nvPr/>
        </p:nvSpPr>
        <p:spPr>
          <a:xfrm>
            <a:off x="165900" y="180850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gf81126334d_0_23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gf81126334d_0_23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gf81126334d_0_23"/>
          <p:cNvSpPr/>
          <p:nvPr/>
        </p:nvSpPr>
        <p:spPr>
          <a:xfrm>
            <a:off x="2396100" y="2672725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gf81126334d_0_23"/>
          <p:cNvSpPr txBox="1"/>
          <p:nvPr/>
        </p:nvSpPr>
        <p:spPr>
          <a:xfrm>
            <a:off x="340800" y="4080575"/>
            <a:ext cx="5593500" cy="519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r>
              <a:rPr b="0" i="0" lang="en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1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18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студенте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Омогућава бесплатан приступ, и више од тога: 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= бесплатни приступ + права коришћења.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Осигурајте боље образовање: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осигурајте бољу будућност (</a:t>
            </a:r>
            <a:r>
              <a:rPr b="0" i="0" lang="en-DE" sz="15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SDG 4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„Обезбиједите инклузивно и равноправно квалитетно образовање и унаприједите могућности цјеложивотног учења за свакога.“)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Унаприједите разумијевање: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студенти могу да преиспитају концепте / идеје користећи различите изворе (тј. да понове исти концепт користећи другачије објашњење).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Стварајте заједно: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омогућава студентима да наступе као партнери у заједничком стварању, од чега ће и сами имати корист.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7" name="Google Shape;157;gf81126334d_0_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gf81126334d_0_2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gf81126334d_0_23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ОСНОВЕ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gf81126334d_0_23"/>
          <p:cNvSpPr txBox="1"/>
          <p:nvPr/>
        </p:nvSpPr>
        <p:spPr>
          <a:xfrm>
            <a:off x="2357725" y="459425"/>
            <a:ext cx="46293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„Отворени образовни извори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су материјали за учење, подучавање и истраживање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 било ком формату и медију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су у јавном власништву или су под ауторским правима објављени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 отвореном лиценцом,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дозвољавају бесплатан приступ, поновну употребу, прилагођавање и прерасподјелу.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1" name="Google Shape;161;gf81126334d_0_23"/>
          <p:cNvSpPr txBox="1"/>
          <p:nvPr/>
        </p:nvSpPr>
        <p:spPr>
          <a:xfrm>
            <a:off x="493200" y="229046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Из препорука које је дон</a:t>
            </a: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</a:t>
            </a: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 </a:t>
            </a: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UNESCO</a:t>
            </a: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о отвореним образовним изворима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6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f81126334d_0_42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A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gf81126334d_0_42"/>
          <p:cNvSpPr/>
          <p:nvPr/>
        </p:nvSpPr>
        <p:spPr>
          <a:xfrm>
            <a:off x="182325" y="3899650"/>
            <a:ext cx="72282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gf81126334d_0_42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9" name="Google Shape;169;gf81126334d_0_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gf81126334d_0_42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ОСНОВЕ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Google Shape;171;gf81126334d_0_42"/>
          <p:cNvSpPr txBox="1"/>
          <p:nvPr/>
        </p:nvSpPr>
        <p:spPr>
          <a:xfrm>
            <a:off x="2357725" y="459425"/>
            <a:ext cx="46293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„Отворени образовни извори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су материјали за учење, подучавање и истраживање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 било ком формату и медију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су у јавном власништву или су под ауторским правима објављени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 отвореном лиценцом,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дозвољавају бесплатан приступ, поновну употребу, прилагођавање и прерасподјелу.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72" name="Google Shape;172;gf81126334d_0_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gf81126334d_0_42"/>
          <p:cNvSpPr txBox="1"/>
          <p:nvPr/>
        </p:nvSpPr>
        <p:spPr>
          <a:xfrm>
            <a:off x="1788750" y="4586200"/>
            <a:ext cx="5568300" cy="492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1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Дозволите прилагођавање: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професори могу (дјелимично или потпуно) да прилагоде отворене образовне изворе (OER) тако што за сваки образовни процес бирају адекватне материјале и тако доприносе његовом квалитету.</a:t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Обезбиједите отворену наставу: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коришћењем отворених образовних извора (OER), студенти активно учествују у образовном процесу и стварању материјала за учење који, уз подршку професора, суштински постаје њихов</a:t>
            </a:r>
            <a:endParaRPr b="0" i="0" u="none" cap="none" strike="noStrike">
              <a:solidFill>
                <a:srgbClr val="000000"/>
              </a:solidFill>
              <a:highlight>
                <a:srgbClr val="00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Осигурајте углед: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квалитетни отворени образовни извори (OER) доприносе угледу професора на локалном и глобалном нивоу, при чему пружају нове могућности за сарадњу са колегама широм свијета.</a:t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Смањите оптерећење: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професори не морају сваки пут да измишљају топлу воду, већ могу поново да користе постојеће материјале.</a:t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Инспиришите: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омогућавају рађање нових идеја.</a:t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gf81126334d_0_42"/>
          <p:cNvSpPr txBox="1"/>
          <p:nvPr/>
        </p:nvSpPr>
        <p:spPr>
          <a:xfrm>
            <a:off x="1752450" y="3981275"/>
            <a:ext cx="54048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r>
              <a:rPr b="0" i="0" lang="en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1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за професоре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5" name="Google Shape;175;gf81126334d_0_42"/>
          <p:cNvSpPr txBox="1"/>
          <p:nvPr/>
        </p:nvSpPr>
        <p:spPr>
          <a:xfrm>
            <a:off x="493200" y="229046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Из препорука које је дон</a:t>
            </a: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</a:t>
            </a: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 </a:t>
            </a: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UNESCO+</a:t>
            </a: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о отвореним образовним изворима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6" name="Google Shape;176;gf81126334d_0_42"/>
          <p:cNvSpPr/>
          <p:nvPr/>
        </p:nvSpPr>
        <p:spPr>
          <a:xfrm>
            <a:off x="-1133475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f7f8b365c8_1_23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A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gf7f8b365c8_1_23"/>
          <p:cNvSpPr/>
          <p:nvPr/>
        </p:nvSpPr>
        <p:spPr>
          <a:xfrm>
            <a:off x="182250" y="3899775"/>
            <a:ext cx="72282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gf7f8b365c8_1_23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4" name="Google Shape;184;gf7f8b365c8_1_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gf7f8b365c8_1_23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6" name="Google Shape;186;gf7f8b365c8_1_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gf7f8b365c8_1_23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ОСНОВЕ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Google Shape;188;gf7f8b365c8_1_23"/>
          <p:cNvSpPr txBox="1"/>
          <p:nvPr/>
        </p:nvSpPr>
        <p:spPr>
          <a:xfrm>
            <a:off x="1826900" y="4445550"/>
            <a:ext cx="5404800" cy="510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1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Подстичите активни приступ: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професори могу да осмисле различите стратегије како би подржали практично учење кроз рад заснован на прерађивању/прилагођавању отворених образовних извора (OER).</a:t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Подстичите сарадњу: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повратне информације међу колегама, сарадња између студената и укључивање стручњака су увишестручени, што доприноси усавршавању професора, захваљујући процесу који се спроводи кроз отворене лиценце.</a:t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Подржите иновацију: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нуде могућност за побољшање квалитета наставног материјала, омогућавајући другима да их унапређују и пружају конструктивне повратне информације.</a:t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Обезбиједите нас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љ</a:t>
            </a: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еђе: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процес поновне употребе, започет отвореним образовним изворима (OER), наставља се и након пензионисања.</a:t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gf7f8b365c8_1_23"/>
          <p:cNvSpPr txBox="1"/>
          <p:nvPr/>
        </p:nvSpPr>
        <p:spPr>
          <a:xfrm>
            <a:off x="1752450" y="3981275"/>
            <a:ext cx="54048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r>
              <a:rPr b="0" i="0" lang="en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1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за професоре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90" name="Google Shape;190;gf7f8b365c8_1_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gf7f8b365c8_1_23"/>
          <p:cNvSpPr txBox="1"/>
          <p:nvPr/>
        </p:nvSpPr>
        <p:spPr>
          <a:xfrm>
            <a:off x="2357725" y="459425"/>
            <a:ext cx="46293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„Отворени образовни извори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су материјали за учење, подучавање и истраживање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 било ком формату и медију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су у јавном власништву или су под ауторским правима објављени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 отвореном лиценцом,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дозвољавају бесплатан приступ, поновну употребу, прилагођавање и прерасподјелу.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2" name="Google Shape;192;gf7f8b365c8_1_23"/>
          <p:cNvSpPr txBox="1"/>
          <p:nvPr/>
        </p:nvSpPr>
        <p:spPr>
          <a:xfrm>
            <a:off x="493200" y="229046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Из препорука које је дон</a:t>
            </a: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</a:t>
            </a: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 </a:t>
            </a: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UNESCO </a:t>
            </a: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 отвореним образовним изворима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3" name="Google Shape;193;gf7f8b365c8_1_23"/>
          <p:cNvSpPr/>
          <p:nvPr/>
        </p:nvSpPr>
        <p:spPr>
          <a:xfrm>
            <a:off x="-1133475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f81126334d_0_64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A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gf81126334d_0_64"/>
          <p:cNvSpPr/>
          <p:nvPr/>
        </p:nvSpPr>
        <p:spPr>
          <a:xfrm>
            <a:off x="182325" y="3899650"/>
            <a:ext cx="72282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gf81126334d_0_64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1" name="Google Shape;201;gf81126334d_0_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gf81126334d_0_64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3" name="Google Shape;203;gf81126334d_0_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gf81126334d_0_64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ОСНОВЕ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gf81126334d_0_64"/>
          <p:cNvSpPr txBox="1"/>
          <p:nvPr/>
        </p:nvSpPr>
        <p:spPr>
          <a:xfrm>
            <a:off x="2357725" y="459425"/>
            <a:ext cx="4629300" cy="169274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„Отворени образовни извори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су материјали за учење, подучавање и истраживање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 било ком формату и медију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су у јавном власништву или су под ауторским правима објављени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 отвореном лиценцом,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дозвољавају бесплатан приступ, поновну употребу, прилагођавање и прерасподелу.“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6" name="Google Shape;206;gf81126334d_0_6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gf81126334d_0_64"/>
          <p:cNvSpPr/>
          <p:nvPr/>
        </p:nvSpPr>
        <p:spPr>
          <a:xfrm>
            <a:off x="-1133475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gf81126334d_0_64"/>
          <p:cNvSpPr txBox="1"/>
          <p:nvPr/>
        </p:nvSpPr>
        <p:spPr>
          <a:xfrm>
            <a:off x="1746825" y="4727875"/>
            <a:ext cx="5228400" cy="46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Проширите избор: 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уџбеници проширују наставне материјале и гарантују исти ниво квалитета као и традиционални уџбеници.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Повећајте академску слободу: 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отворене лиценце за отворене образовне изворе (OER) омогућавају факултетима да редовно прилагођавају и ажурирају материјале за учење на курсевима.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Представите иновативност и креативност: 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креативност коју факултет 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њ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егује привући ће потенцијалне студенте и покровитеље. То ће допринијети упису студената на одређене курсеве и повећати значај појединих професора</a:t>
            </a:r>
            <a:endParaRPr b="0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9" name="Google Shape;209;gf81126334d_0_64"/>
          <p:cNvSpPr txBox="1"/>
          <p:nvPr/>
        </p:nvSpPr>
        <p:spPr>
          <a:xfrm>
            <a:off x="1746825" y="4035000"/>
            <a:ext cx="50223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Предностиотвореног образовања (ОЕ) </a:t>
            </a:r>
            <a:r>
              <a:rPr b="1" i="0" lang="en-DE" sz="18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за професоре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0" name="Google Shape;210;gf81126334d_0_64"/>
          <p:cNvSpPr txBox="1"/>
          <p:nvPr/>
        </p:nvSpPr>
        <p:spPr>
          <a:xfrm>
            <a:off x="493200" y="229046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Из препорука које је донео </a:t>
            </a: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UNESCO </a:t>
            </a: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 отвореним образовним изворима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2021-07-01T10:24:04Z</dcterms:created>
  <dc:creator>Agata Morka</dc:creator>
</cp:coreProperties>
</file>